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64" r:id="rId6"/>
    <p:sldId id="259" r:id="rId7"/>
    <p:sldId id="260" r:id="rId8"/>
    <p:sldId id="261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BB88"/>
    <a:srgbClr val="87CBE2"/>
    <a:srgbClr val="77ABAA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66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2017-12-04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2017-12-04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2017-12-04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57200" y="404664"/>
            <a:ext cx="7772400" cy="2379711"/>
          </a:xfrm>
        </p:spPr>
        <p:txBody>
          <a:bodyPr/>
          <a:lstStyle/>
          <a:p>
            <a:r>
              <a:rPr lang="ko-KR" altLang="en-US" sz="2800" dirty="0" smtClean="0"/>
              <a:t>자원과 환경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sz="4400" dirty="0" smtClean="0"/>
              <a:t>제 </a:t>
            </a:r>
            <a:r>
              <a:rPr lang="en-US" altLang="ko-KR" sz="4400" dirty="0" smtClean="0"/>
              <a:t>6 </a:t>
            </a:r>
            <a:r>
              <a:rPr lang="ko-KR" altLang="en-US" sz="4400" dirty="0" smtClean="0"/>
              <a:t>장</a:t>
            </a:r>
            <a:r>
              <a:rPr lang="en-US" altLang="ko-KR" sz="4400" dirty="0" smtClean="0"/>
              <a:t>. </a:t>
            </a:r>
            <a:r>
              <a:rPr lang="ko-KR" altLang="en-US" sz="4400" dirty="0" smtClean="0"/>
              <a:t>수자원</a:t>
            </a:r>
            <a:endParaRPr lang="ko-KR" altLang="en-US" sz="4400" dirty="0"/>
          </a:p>
        </p:txBody>
      </p:sp>
      <p:sp>
        <p:nvSpPr>
          <p:cNvPr id="4" name="직사각형 3"/>
          <p:cNvSpPr/>
          <p:nvPr/>
        </p:nvSpPr>
        <p:spPr>
          <a:xfrm>
            <a:off x="474559" y="6165304"/>
            <a:ext cx="66074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Vadim A. </a:t>
            </a:r>
            <a:r>
              <a:rPr lang="en-US" altLang="ko-KR" dirty="0" err="1" smtClean="0"/>
              <a:t>Volochaev</a:t>
            </a:r>
            <a:endParaRPr lang="en-US" altLang="ko-KR" dirty="0" smtClean="0"/>
          </a:p>
          <a:p>
            <a:r>
              <a:rPr lang="en-US" sz="1200" dirty="0"/>
              <a:t>https://commons.wikimedia.org/wiki/File:Pure-water-resources-are-limited-HD-sreenshot.jpg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76" y="2186331"/>
            <a:ext cx="6804248" cy="382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61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390650"/>
            <a:ext cx="6353175" cy="40767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1373552" y="5733256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dirty="0" err="1" smtClean="0"/>
              <a:t>동아사이언스</a:t>
            </a:r>
            <a:endParaRPr lang="en-US" altLang="ko-KR" dirty="0" smtClean="0"/>
          </a:p>
          <a:p>
            <a:r>
              <a:rPr lang="en-US" altLang="ko-KR" sz="1200" dirty="0" smtClean="0"/>
              <a:t>http</a:t>
            </a:r>
            <a:r>
              <a:rPr lang="en-US" altLang="ko-KR" sz="1200" dirty="0"/>
              <a:t>://dl.dongascience.com/magazine/view/S200603N035</a:t>
            </a:r>
            <a:endParaRPr lang="ko-KR" altLang="en-US" sz="1200" dirty="0"/>
          </a:p>
        </p:txBody>
      </p:sp>
      <p:sp>
        <p:nvSpPr>
          <p:cNvPr id="6" name="직사각형 5"/>
          <p:cNvSpPr/>
          <p:nvPr/>
        </p:nvSpPr>
        <p:spPr>
          <a:xfrm>
            <a:off x="1356825" y="888365"/>
            <a:ext cx="24256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/>
              <a:t>제주도 지하수의 나이</a:t>
            </a:r>
          </a:p>
        </p:txBody>
      </p:sp>
    </p:spTree>
    <p:extLst>
      <p:ext uri="{BB962C8B-B14F-4D97-AF65-F5344CB8AC3E}">
        <p14:creationId xmlns:p14="http://schemas.microsoft.com/office/powerpoint/2010/main" val="2706948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373552" y="5733256"/>
            <a:ext cx="52866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https://commons.wikimedia.org/wiki/File:Great_Artesian_Basin.png</a:t>
            </a:r>
            <a:endParaRPr lang="ko-KR" altLang="en-US" sz="1200" dirty="0"/>
          </a:p>
        </p:txBody>
      </p:sp>
      <p:sp>
        <p:nvSpPr>
          <p:cNvPr id="6" name="직사각형 5"/>
          <p:cNvSpPr/>
          <p:nvPr/>
        </p:nvSpPr>
        <p:spPr>
          <a:xfrm>
            <a:off x="1356825" y="888365"/>
            <a:ext cx="55728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/>
              <a:t>호주의 </a:t>
            </a:r>
            <a:r>
              <a:rPr lang="ko-KR" altLang="en-US" dirty="0" err="1" smtClean="0"/>
              <a:t>대찬정</a:t>
            </a:r>
            <a:r>
              <a:rPr lang="ko-KR" altLang="en-US" dirty="0" smtClean="0"/>
              <a:t> 분지</a:t>
            </a:r>
            <a:r>
              <a:rPr lang="en-US" altLang="ko-KR" dirty="0" smtClean="0"/>
              <a:t>(Australian Great Artesian Basin)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757" y="1257697"/>
            <a:ext cx="5122438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568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25" y="1404937"/>
            <a:ext cx="6991350" cy="40481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63688" y="980728"/>
            <a:ext cx="2023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찬정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자분정</a:t>
            </a:r>
            <a:r>
              <a:rPr lang="en-US" altLang="ko-KR" dirty="0" smtClean="0"/>
              <a:t>)</a:t>
            </a:r>
            <a:r>
              <a:rPr lang="ko-KR" altLang="en-US" dirty="0" smtClean="0"/>
              <a:t>의 예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414917" y="170080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투수층</a:t>
            </a: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923928" y="19966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불투수층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923928" y="2483604"/>
            <a:ext cx="2254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포화 수위</a:t>
            </a:r>
            <a:r>
              <a:rPr lang="en-US" altLang="ko-KR" dirty="0" smtClean="0"/>
              <a:t>(</a:t>
            </a:r>
            <a:r>
              <a:rPr lang="ko-KR" altLang="en-US" dirty="0" smtClean="0"/>
              <a:t>지하수위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83968" y="3203684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찬정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자분정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2286000" y="567228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 dirty="0"/>
              <a:t>https://commons.wikimedia.org/wiki/File:Artesian_Well.svg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205062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321" y="1014800"/>
            <a:ext cx="7620000" cy="5105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476672"/>
            <a:ext cx="5296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호주</a:t>
            </a:r>
            <a:r>
              <a:rPr lang="en-US" altLang="ko-KR" dirty="0"/>
              <a:t> </a:t>
            </a:r>
            <a:r>
              <a:rPr lang="en-US" altLang="ko-KR" dirty="0" smtClean="0"/>
              <a:t>Lightening Ridge</a:t>
            </a:r>
            <a:r>
              <a:rPr lang="ko-KR" altLang="en-US" dirty="0" smtClean="0"/>
              <a:t>에 위치한 </a:t>
            </a:r>
            <a:r>
              <a:rPr lang="ko-KR" altLang="en-US" dirty="0" err="1" smtClean="0"/>
              <a:t>대찬정의</a:t>
            </a:r>
            <a:r>
              <a:rPr lang="ko-KR" altLang="en-US" dirty="0" smtClean="0"/>
              <a:t> 수영장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755576" y="6143222"/>
            <a:ext cx="59766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https://commons.wikimedia.org/wiki/File:LightningRidgeBaths.jpg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77430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55776" y="69269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지구의 대양들</a:t>
            </a:r>
            <a:r>
              <a:rPr lang="en-US" altLang="ko-KR" dirty="0" smtClean="0"/>
              <a:t>	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2286000" y="603232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 dirty="0"/>
              <a:t>https://commons.wikimedia.org/wiki/File:World_ocean_map.gif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9189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980728"/>
            <a:ext cx="3846154" cy="51298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7664" y="476672"/>
            <a:ext cx="5984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스페인 바르셀로나의 </a:t>
            </a:r>
            <a:r>
              <a:rPr lang="ko-KR" altLang="en-US" dirty="0" err="1" smtClean="0"/>
              <a:t>역삼투</a:t>
            </a:r>
            <a:r>
              <a:rPr lang="ko-KR" altLang="en-US" dirty="0" smtClean="0"/>
              <a:t> 기술을 이용한 담수화 공장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524621" y="6245260"/>
            <a:ext cx="6030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https://commons.wikimedia.org/wiki/File:Reverse_osmosis_desalination_plant.JPG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239507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738312"/>
            <a:ext cx="5238750" cy="33813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52625" y="908720"/>
            <a:ext cx="3281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강원도 해양 </a:t>
            </a:r>
            <a:r>
              <a:rPr lang="ko-KR" altLang="en-US" dirty="0" err="1" smtClean="0"/>
              <a:t>심층수</a:t>
            </a:r>
            <a:r>
              <a:rPr lang="ko-KR" altLang="en-US" dirty="0" smtClean="0"/>
              <a:t> 개발 계획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763688" y="5302948"/>
            <a:ext cx="581439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JTBS News</a:t>
            </a:r>
          </a:p>
          <a:p>
            <a:r>
              <a:rPr lang="en-US" altLang="ko-KR" sz="1200" dirty="0" smtClean="0"/>
              <a:t>http</a:t>
            </a:r>
            <a:r>
              <a:rPr lang="en-US" altLang="ko-KR" sz="1200" dirty="0"/>
              <a:t>://news.jtbc.joins.com/article/ArticlePrint.aspx?news_id=NB10518056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25374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90587"/>
            <a:ext cx="7620000" cy="50768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404664"/>
            <a:ext cx="196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남극</a:t>
            </a:r>
            <a:r>
              <a:rPr lang="en-US" altLang="ko-KR" dirty="0" smtClean="0"/>
              <a:t> </a:t>
            </a:r>
            <a:r>
              <a:rPr lang="ko-KR" altLang="en-US" dirty="0" smtClean="0"/>
              <a:t>해변의 빙하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11560" y="6084003"/>
            <a:ext cx="644907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Jason </a:t>
            </a:r>
            <a:r>
              <a:rPr lang="en-US" altLang="ko-KR" dirty="0" err="1" smtClean="0"/>
              <a:t>Auch</a:t>
            </a:r>
            <a:endParaRPr lang="en-US" altLang="ko-KR" dirty="0" smtClean="0"/>
          </a:p>
          <a:p>
            <a:r>
              <a:rPr lang="en-US" altLang="ko-KR" sz="1200" dirty="0"/>
              <a:t>https://commons.wikimedia.org/wiki/File:Glacier_on_Antarctic_coast,_mountain_behind.jpg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249377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75240" cy="1371600"/>
          </a:xfrm>
        </p:spPr>
        <p:txBody>
          <a:bodyPr/>
          <a:lstStyle/>
          <a:p>
            <a:r>
              <a:rPr lang="en-US" altLang="ko-KR" dirty="0" smtClean="0"/>
              <a:t>5-1. </a:t>
            </a:r>
            <a:r>
              <a:rPr lang="ko-KR" altLang="en-US" dirty="0" smtClean="0"/>
              <a:t>수자원의 종류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5-1-1 </a:t>
            </a:r>
            <a:r>
              <a:rPr lang="ko-KR" altLang="en-US" sz="2400" dirty="0" smtClean="0"/>
              <a:t>수자원의 종류</a:t>
            </a:r>
            <a:endParaRPr lang="en-US" altLang="ko-KR" sz="2400" dirty="0" smtClean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428" y="2048191"/>
            <a:ext cx="9089924" cy="462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3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888" y="1371421"/>
            <a:ext cx="6456224" cy="41151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1720" y="6093296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00FF"/>
                </a:solidFill>
              </a:rPr>
              <a:t>(</a:t>
            </a:r>
            <a:r>
              <a:rPr lang="ko-KR" altLang="en-US" dirty="0" smtClean="0">
                <a:solidFill>
                  <a:srgbClr val="0000FF"/>
                </a:solidFill>
              </a:rPr>
              <a:t>다시 제작</a:t>
            </a:r>
            <a:r>
              <a:rPr lang="en-US" altLang="ko-KR" dirty="0" smtClean="0">
                <a:solidFill>
                  <a:srgbClr val="0000FF"/>
                </a:solidFill>
              </a:rPr>
              <a:t>)</a:t>
            </a:r>
            <a:endParaRPr lang="ko-KR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923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수자원의 종류</a:t>
            </a:r>
            <a:endParaRPr lang="en-US" altLang="ko-KR" dirty="0" smtClean="0"/>
          </a:p>
          <a:p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지표수</a:t>
            </a:r>
            <a:endParaRPr lang="en-US" altLang="ko-K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지하수</a:t>
            </a:r>
            <a:endParaRPr lang="en-US" altLang="ko-K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해수</a:t>
            </a:r>
            <a:endParaRPr lang="en-US" altLang="ko-K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빙하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5915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지표수</a:t>
            </a:r>
            <a:r>
              <a:rPr lang="en-US" altLang="ko-KR" dirty="0" smtClean="0"/>
              <a:t>: </a:t>
            </a:r>
            <a:r>
              <a:rPr lang="ko-KR" altLang="en-US" dirty="0" smtClean="0"/>
              <a:t>지표에 존재하는 물</a:t>
            </a:r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강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하천</a:t>
            </a:r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호수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저수지</a:t>
            </a:r>
            <a:endParaRPr lang="en-US" altLang="ko-K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dirty="0" smtClean="0"/>
              <a:t>기타 지표수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0201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836712"/>
            <a:ext cx="6876256" cy="5157192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1403648" y="6237312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https://commons.wikimedia.org/wiki/File:Korea-Seoul-Han_River-01.jpg</a:t>
            </a:r>
            <a:endParaRPr lang="ko-KR" altLang="en-US" sz="1200" dirty="0"/>
          </a:p>
        </p:txBody>
      </p:sp>
      <p:sp>
        <p:nvSpPr>
          <p:cNvPr id="6" name="직사각형 5"/>
          <p:cNvSpPr/>
          <p:nvPr/>
        </p:nvSpPr>
        <p:spPr>
          <a:xfrm>
            <a:off x="1187624" y="345676"/>
            <a:ext cx="2656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err="1"/>
              <a:t>아차산에서</a:t>
            </a:r>
            <a:r>
              <a:rPr lang="ko-KR" altLang="en-US" dirty="0"/>
              <a:t> 바라본 한강</a:t>
            </a:r>
          </a:p>
        </p:txBody>
      </p:sp>
    </p:spTree>
    <p:extLst>
      <p:ext uri="{BB962C8B-B14F-4D97-AF65-F5344CB8AC3E}">
        <p14:creationId xmlns:p14="http://schemas.microsoft.com/office/powerpoint/2010/main" val="2457061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908720"/>
            <a:ext cx="8028384" cy="4635134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115616" y="594928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 dirty="0"/>
              <a:t>http://nationalatlas.ngii.go.kr/pages/page_178.php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07603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908720"/>
            <a:ext cx="5989256" cy="5264556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475656" y="116632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/>
              <a:t>중부지방의 가뭄이 계속되면서 </a:t>
            </a:r>
            <a:r>
              <a:rPr lang="en-US" altLang="ko-KR" dirty="0" smtClean="0"/>
              <a:t>2015</a:t>
            </a:r>
            <a:r>
              <a:rPr lang="ko-KR" altLang="en-US" dirty="0" smtClean="0"/>
              <a:t>년 </a:t>
            </a:r>
            <a:r>
              <a:rPr lang="en-US" altLang="ko-KR" dirty="0" smtClean="0"/>
              <a:t>10</a:t>
            </a:r>
            <a:r>
              <a:rPr lang="ko-KR" altLang="en-US" dirty="0" smtClean="0"/>
              <a:t>월 </a:t>
            </a:r>
            <a:r>
              <a:rPr lang="en-US" altLang="ko-KR" dirty="0" smtClean="0"/>
              <a:t>27</a:t>
            </a:r>
            <a:r>
              <a:rPr lang="ko-KR" altLang="en-US" dirty="0"/>
              <a:t>일 전북 임실군 </a:t>
            </a:r>
            <a:r>
              <a:rPr lang="ko-KR" altLang="en-US" dirty="0" err="1"/>
              <a:t>운암교</a:t>
            </a:r>
            <a:r>
              <a:rPr lang="ko-KR" altLang="en-US" dirty="0"/>
              <a:t> 아래 </a:t>
            </a:r>
            <a:r>
              <a:rPr lang="ko-KR" altLang="en-US" dirty="0" err="1"/>
              <a:t>섬진댐</a:t>
            </a:r>
            <a:r>
              <a:rPr lang="ko-KR" altLang="en-US" dirty="0"/>
              <a:t> </a:t>
            </a:r>
            <a:r>
              <a:rPr lang="ko-KR" altLang="en-US" dirty="0" smtClean="0"/>
              <a:t>상류의 물이 크게 줄고 </a:t>
            </a:r>
            <a:r>
              <a:rPr lang="ko-KR" altLang="en-US" dirty="0"/>
              <a:t>바닥이 거북 등처럼 갈라져 </a:t>
            </a:r>
            <a:r>
              <a:rPr lang="ko-KR" altLang="en-US" dirty="0" smtClean="0"/>
              <a:t>있다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786155" y="6170779"/>
            <a:ext cx="290015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/>
              <a:t>중앙일보</a:t>
            </a:r>
            <a:endParaRPr lang="en-US" altLang="ko-KR" dirty="0" smtClean="0"/>
          </a:p>
          <a:p>
            <a:r>
              <a:rPr lang="en-US" altLang="ko-KR" sz="1200" dirty="0" smtClean="0"/>
              <a:t>http</a:t>
            </a:r>
            <a:r>
              <a:rPr lang="en-US" altLang="ko-KR" sz="1200" dirty="0"/>
              <a:t>://news.joins.com/article/18949685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204897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지하수</a:t>
            </a:r>
            <a:r>
              <a:rPr lang="en-US" altLang="ko-KR" dirty="0" smtClean="0"/>
              <a:t>: </a:t>
            </a:r>
            <a:r>
              <a:rPr lang="ko-KR" altLang="en-US" dirty="0" smtClean="0"/>
              <a:t>지하에 존재하는 물</a:t>
            </a:r>
            <a:endParaRPr lang="en-US" altLang="ko-KR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780928"/>
            <a:ext cx="5919347" cy="3044236"/>
          </a:xfrm>
          <a:prstGeom prst="rect">
            <a:avLst/>
          </a:prstGeom>
        </p:spPr>
      </p:pic>
      <p:cxnSp>
        <p:nvCxnSpPr>
          <p:cNvPr id="6" name="직선 화살표 연결선 5"/>
          <p:cNvCxnSpPr/>
          <p:nvPr/>
        </p:nvCxnSpPr>
        <p:spPr>
          <a:xfrm>
            <a:off x="6012160" y="2060848"/>
            <a:ext cx="0" cy="115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화살표 연결선 6"/>
          <p:cNvCxnSpPr/>
          <p:nvPr/>
        </p:nvCxnSpPr>
        <p:spPr>
          <a:xfrm>
            <a:off x="2699792" y="3150918"/>
            <a:ext cx="0" cy="115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화살표 연결선 7"/>
          <p:cNvCxnSpPr/>
          <p:nvPr/>
        </p:nvCxnSpPr>
        <p:spPr>
          <a:xfrm>
            <a:off x="2483768" y="2789312"/>
            <a:ext cx="0" cy="115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화살표 연결선 8"/>
          <p:cNvCxnSpPr/>
          <p:nvPr/>
        </p:nvCxnSpPr>
        <p:spPr>
          <a:xfrm>
            <a:off x="2195736" y="2314667"/>
            <a:ext cx="0" cy="115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화살표 연결선 9"/>
          <p:cNvCxnSpPr/>
          <p:nvPr/>
        </p:nvCxnSpPr>
        <p:spPr>
          <a:xfrm>
            <a:off x="6372200" y="2060848"/>
            <a:ext cx="0" cy="115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화살표 연결선 10"/>
          <p:cNvCxnSpPr/>
          <p:nvPr/>
        </p:nvCxnSpPr>
        <p:spPr>
          <a:xfrm>
            <a:off x="6732240" y="1941984"/>
            <a:ext cx="0" cy="115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화살표 연결선 11"/>
          <p:cNvCxnSpPr/>
          <p:nvPr/>
        </p:nvCxnSpPr>
        <p:spPr>
          <a:xfrm>
            <a:off x="7164288" y="2060848"/>
            <a:ext cx="0" cy="115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화살표 연결선 12"/>
          <p:cNvCxnSpPr/>
          <p:nvPr/>
        </p:nvCxnSpPr>
        <p:spPr>
          <a:xfrm>
            <a:off x="7596336" y="1941984"/>
            <a:ext cx="0" cy="115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64088" y="21328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빗물</a:t>
            </a:r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585164" y="5013176"/>
            <a:ext cx="877163" cy="369332"/>
          </a:xfrm>
          <a:prstGeom prst="rect">
            <a:avLst/>
          </a:prstGeom>
          <a:solidFill>
            <a:srgbClr val="77ABAA"/>
          </a:solidFill>
        </p:spPr>
        <p:txBody>
          <a:bodyPr wrap="none" rtlCol="0">
            <a:spAutoFit/>
          </a:bodyPr>
          <a:lstStyle/>
          <a:p>
            <a:r>
              <a:rPr lang="ko-KR" altLang="en-US" smtClean="0"/>
              <a:t>지하수</a:t>
            </a: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347864" y="472514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강</a:t>
            </a:r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5652120" y="4221088"/>
            <a:ext cx="2016224" cy="216024"/>
          </a:xfrm>
          <a:prstGeom prst="rect">
            <a:avLst/>
          </a:prstGeom>
          <a:solidFill>
            <a:srgbClr val="DDBB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195736" y="42210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지하수면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208517" y="330705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샘</a:t>
            </a:r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444208" y="32036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부유지하수면</a:t>
            </a:r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3763362" y="42210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난투수층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391323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1599</TotalTime>
  <Words>171</Words>
  <Application>Microsoft Office PowerPoint</Application>
  <PresentationFormat>화면 슬라이드 쇼(4:3)</PresentationFormat>
  <Paragraphs>53</Paragraphs>
  <Slides>17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0" baseType="lpstr">
      <vt:lpstr>맑은 고딕</vt:lpstr>
      <vt:lpstr>Arial</vt:lpstr>
      <vt:lpstr>필수</vt:lpstr>
      <vt:lpstr>자원과 환경 제 6 장. 수자원</vt:lpstr>
      <vt:lpstr>5-1. 수자원의 종류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jyu</cp:lastModifiedBy>
  <cp:revision>79</cp:revision>
  <dcterms:created xsi:type="dcterms:W3CDTF">2013-09-03T00:41:18Z</dcterms:created>
  <dcterms:modified xsi:type="dcterms:W3CDTF">2017-12-04T06:23:17Z</dcterms:modified>
</cp:coreProperties>
</file>